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ef6609a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ef6609a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N: the total number of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ni: the number in the ith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d2c8262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ed2c8262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d2c8262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d2c8262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ed2c826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ed2c826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d2c8262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ed2c8262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measure biases in spatial preferences between contributor groups, the gendered average of the Gini-Simpson Index (GSI) was 0.5 for the female users and 0.67 for the male users (see Figure~\ref{fig:density}).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male participants had more variability in regard to contributing to more countries and wide distribution than their female counterparts.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two peaks of diversity patterns of the female users mean that the spatial preference within the group contrasts significantly. Meanwhile, male participants show a right-skewed distribution, implying that more men tend to create/edit more international areas.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ed2c8262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ed2c826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2e91001f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2e91001f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employed the number of countries and changesets contributed by users as proxies to estimate the individual has a propensity to contribute locally or internationally.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Men in 20s' to over 50s' groups and women in the 20s' group had polarised contributions where the averages were at 40-50 countries but have extreme users who contribute to over 150 countries. Also, nearly 60% of the participants made changes to the UK, the US, and Germany.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4b603a1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4b603a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303f022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303f022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2d2f024f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2d2f024f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Volunteered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Geographic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ef6609a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ef6609a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f6609a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ef6609a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ed2c8262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ed2c8262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ed2c8262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ed2c8262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Volunteers’ Daily Routine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daily volunteering routines and preferences can reveal habits and interests which affect their future contributed contents (Basiri et al., 2019).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d2c826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ed2c826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https://findingspress.org/article/33280-changes-in-the-representativeness-of-strava-bicycling-data-during-covid-19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d2f024f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d2f024f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1680302" y="14175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</a:rPr>
              <a:t>Geographic Biases in OSM Contributions</a:t>
            </a:r>
            <a:r>
              <a:rPr lang="en" sz="3200"/>
              <a:t>: </a:t>
            </a:r>
            <a:r>
              <a:rPr lang="en" sz="2300"/>
              <a:t>How do the Geographic Extent of Contributions Differ among Demographic groups?</a:t>
            </a:r>
            <a:endParaRPr sz="23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680302" y="35828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Hyesop Shin, Ana Basiri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05</a:t>
            </a:r>
            <a:r>
              <a:rPr lang="en" sz="1700">
                <a:solidFill>
                  <a:schemeClr val="dk1"/>
                </a:solidFill>
              </a:rPr>
              <a:t>.04.2022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2917" l="7636" r="11724" t="22917"/>
          <a:stretch/>
        </p:blipFill>
        <p:spPr>
          <a:xfrm>
            <a:off x="921075" y="4534550"/>
            <a:ext cx="1675875" cy="6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534551"/>
            <a:ext cx="921073" cy="6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933350" y="4805975"/>
            <a:ext cx="32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 paper in the revision process with AAG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Gini-</a:t>
            </a:r>
            <a:r>
              <a:rPr lang="en" sz="2800"/>
              <a:t>Simpson’s Diversity Index: The Metrics</a:t>
            </a:r>
            <a:endParaRPr sz="2800"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53669" l="21412" r="21412" t="35682"/>
          <a:stretch/>
        </p:blipFill>
        <p:spPr>
          <a:xfrm>
            <a:off x="2409350" y="1299775"/>
            <a:ext cx="4325299" cy="45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409350" y="1796450"/>
            <a:ext cx="410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N: the number of contributions for the total countries contributed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n: the number of contributions for a single country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87900" y="2491825"/>
            <a:ext cx="8368200" cy="20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analyzed user’s mapping behaviour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first defined at individual level and then aggregated by averaging over users with same gender and age cohort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individual will have a value between 0-1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0: Less diverse (tends to be domestic)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1: More diverse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84825" y="3152700"/>
            <a:ext cx="47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Exploratory Findings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Simpson’s Diversity Index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three countries accounted for 60% of the total contribution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0" r="46495" t="0"/>
          <a:stretch/>
        </p:blipFill>
        <p:spPr>
          <a:xfrm>
            <a:off x="464875" y="1604375"/>
            <a:ext cx="3987323" cy="3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53883" r="0" t="0"/>
          <a:stretch/>
        </p:blipFill>
        <p:spPr>
          <a:xfrm>
            <a:off x="4861401" y="1604375"/>
            <a:ext cx="3436723" cy="3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Contributed Countries by Users’ Demography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4751250" y="1509750"/>
            <a:ext cx="4004700" cy="3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distribution was seen in men and women in 20s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Women in 30s and over had fewer than 100 contributed countries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Likely due to fewer survey participants, but OSM, in general, might have a similar distribution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7132"/>
          <a:stretch/>
        </p:blipFill>
        <p:spPr>
          <a:xfrm>
            <a:off x="455825" y="1509750"/>
            <a:ext cx="4185375" cy="27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of GSDI: Female: 0.5 Male: 0.67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Male participants were likely contribute to more countries and wide distribution than their female counterparts.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two peaks of diversity patterns of the female users mean that the spatial preference within the group contrasts significantly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Gini-Simpson’s Diversity Index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25" y="1437600"/>
            <a:ext cx="3183349" cy="31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159750" y="4647900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Density distribution of Simpson’s D by gender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ale participants have systematically scored higher diversity measures across both age groups, and the average scores are less likely to differ between age groups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scores from female participants are constantly lower than that of males, and it varies significantly by age 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Female 40-50s’ have wider variation due to small number of participants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Gini-Simpson’s Diversity Index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525" y="1181988"/>
            <a:ext cx="369457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475275" y="1489825"/>
            <a:ext cx="8368200" cy="10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Main Contribution: Exploratory Analysis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Women’s spatial coverage to OSM were remarkably lower than that of men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However, such variabilities can be identified by the disaggregation of gender and age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/>
              <a:t>Men in 20s' to over 50s' groups and women in the 20s' group had polarised contributions where the averages were at 40-50 countries but have extreme users who contribute to over 150 countries.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60% of the participants made changes to the UK, the US, and Germany.</a:t>
            </a:r>
            <a:endParaRPr sz="1400"/>
          </a:p>
        </p:txBody>
      </p:sp>
      <p:sp>
        <p:nvSpPr>
          <p:cNvPr id="196" name="Google Shape;196;p29"/>
          <p:cNvSpPr txBox="1"/>
          <p:nvPr/>
        </p:nvSpPr>
        <p:spPr>
          <a:xfrm>
            <a:off x="475275" y="3284100"/>
            <a:ext cx="79893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Main Contribution: Gini-Simpson’s Diversity Index</a:t>
            </a: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Men: 0.67 Women 0.50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 were more likely to be spatial diverse than their female counterparts. However, this once again varied significantly by the age groups.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475275" y="1489825"/>
            <a:ext cx="8368200" cy="17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Things we noticed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Unequal samples: Men (188 persons) vs Women (30 persons) ⇐ might represent the online population?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nature of crowdsourcing: a few extreme users can change the entire statistics “long-tail”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Conversion of time zones: OSM only provides the hours by UTC, resulting in inaccurate timezones for countries with multiple timezones (e.g. USA, Russia, Brazil)</a:t>
            </a:r>
            <a:endParaRPr sz="1400"/>
          </a:p>
        </p:txBody>
      </p:sp>
      <p:sp>
        <p:nvSpPr>
          <p:cNvPr id="203" name="Google Shape;203;p30"/>
          <p:cNvSpPr txBox="1"/>
          <p:nvPr/>
        </p:nvSpPr>
        <p:spPr>
          <a:xfrm>
            <a:off x="475275" y="3284100"/>
            <a:ext cx="79893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Future Studies</a:t>
            </a: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authors can send another information survey to inform their local timezone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Examine more representative and gender-age sampling to identify any biases given a similar number of respondents.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want to build an inclusive platform!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597750" y="1980900"/>
            <a:ext cx="7948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</a:rPr>
              <a:t>Thank You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90250" y="-1594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V</a:t>
            </a:r>
            <a:r>
              <a:rPr lang="en">
                <a:solidFill>
                  <a:schemeClr val="dk2"/>
                </a:solidFill>
              </a:rPr>
              <a:t>olunteered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G</a:t>
            </a:r>
            <a:r>
              <a:rPr lang="en">
                <a:solidFill>
                  <a:schemeClr val="dk2"/>
                </a:solidFill>
              </a:rPr>
              <a:t>eographic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I</a:t>
            </a:r>
            <a:r>
              <a:rPr lang="en">
                <a:solidFill>
                  <a:schemeClr val="dk2"/>
                </a:solidFill>
              </a:rPr>
              <a:t>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852000" y="876100"/>
            <a:ext cx="3732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use of digital devices to collect, assemble, modify and share geographic data provided voluntarily by citizens</a:t>
            </a:r>
            <a:endParaRPr b="1"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86700" y="3245675"/>
            <a:ext cx="28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(Goodchild, 2007)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93" y="3400268"/>
            <a:ext cx="2349075" cy="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125" y="3400275"/>
            <a:ext cx="711249" cy="7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206" y="4188150"/>
            <a:ext cx="1447450" cy="8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3975" y="4233838"/>
            <a:ext cx="776525" cy="7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4825" y="4257050"/>
            <a:ext cx="730100" cy="7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8">
            <a:alphaModFix/>
          </a:blip>
          <a:srcRect b="0" l="22100" r="22105" t="0"/>
          <a:stretch/>
        </p:blipFill>
        <p:spPr>
          <a:xfrm>
            <a:off x="1135776" y="4188138"/>
            <a:ext cx="630948" cy="6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Focus: the Volunteers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1879775"/>
            <a:ext cx="2992900" cy="29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150" y="2027825"/>
            <a:ext cx="728950" cy="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1100" y="2430775"/>
            <a:ext cx="711249" cy="7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2475" y="1570350"/>
            <a:ext cx="583250" cy="5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316425" y="1258125"/>
            <a:ext cx="2094300" cy="1990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658675" y="2249825"/>
            <a:ext cx="156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Most VGI studies focus on Data quality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213600" y="1834550"/>
            <a:ext cx="217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Our focus</a:t>
            </a:r>
            <a:endParaRPr sz="3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16"/>
          <p:cNvCxnSpPr>
            <a:stCxn id="94" idx="1"/>
          </p:cNvCxnSpPr>
          <p:nvPr/>
        </p:nvCxnSpPr>
        <p:spPr>
          <a:xfrm flipH="1">
            <a:off x="5814000" y="2173100"/>
            <a:ext cx="399600" cy="172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/>
          <p:nvPr/>
        </p:nvCxnSpPr>
        <p:spPr>
          <a:xfrm flipH="1">
            <a:off x="1916825" y="2077625"/>
            <a:ext cx="399600" cy="172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 are not always representative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540300" y="1794625"/>
            <a:ext cx="8368200" cy="15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silent minority who needs information about public facilities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community with local knowledge but weakness in internet technology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Voluntary works are to some extent associated with the time spent on computers and social media (Jago et al., 2014; Clary et al., 2020)</a:t>
            </a:r>
            <a:endParaRPr sz="1300"/>
          </a:p>
        </p:txBody>
      </p:sp>
      <p:sp>
        <p:nvSpPr>
          <p:cNvPr id="103" name="Google Shape;103;p17"/>
          <p:cNvSpPr txBox="1"/>
          <p:nvPr/>
        </p:nvSpPr>
        <p:spPr>
          <a:xfrm>
            <a:off x="693475" y="1467525"/>
            <a:ext cx="35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Under-represented crowd</a:t>
            </a: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725" y="2921950"/>
            <a:ext cx="680975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609" y="2921949"/>
            <a:ext cx="611599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116" y="2921950"/>
            <a:ext cx="545225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250" y="2921950"/>
            <a:ext cx="545225" cy="5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Under-representation and Spatial Bias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87900" y="2613549"/>
            <a:ext cx="83682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</a:rPr>
              <a:t>Patchy distribution of maps across space and time</a:t>
            </a:r>
            <a:endParaRPr sz="1500">
              <a:solidFill>
                <a:schemeClr val="accent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well-known feature of the data from citizen science projects is the patchy distribution of maps across space and time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leaves global citizen science datasets with spatial and temporal gaps and redundancies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majority tend to contribute to more familiar areas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The minority</a:t>
            </a:r>
            <a:r>
              <a:rPr lang="en" sz="1400"/>
              <a:t> spend less time on volunteered works, tend to contribute to neighbourhood areas</a:t>
            </a:r>
            <a:endParaRPr sz="14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150" y="1423000"/>
            <a:ext cx="1831000" cy="12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69" y="1423003"/>
            <a:ext cx="1220656" cy="12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VGI Contributors’ Bias: Why should we care?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we collapse the information, we might not be able to give essential information: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To get a full picture of the reality for intervening politic issues (e.g. bike safety)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To limit further intervention of building more inclusive platforms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As daily volunteering routines and preferences can reveal habits and interests which affect their future contributed contents (Basiri et al., 2019).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87900" y="12612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Current literature of citizen science looking at spatial and temporal biases: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 sz="1400">
                <a:solidFill>
                  <a:schemeClr val="accent6"/>
                </a:solidFill>
              </a:rPr>
              <a:t>Ecological Fallacy</a:t>
            </a:r>
            <a:endParaRPr sz="1400"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breakdown the records by demographic groups even though certain cohorts have different distributions than their counterparts. These studies only imply gender or age biases as a whole.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Focus either on demographic characteristics or spatial and temporal patterns - the two perspectives are usually </a:t>
            </a:r>
            <a:r>
              <a:rPr lang="en" sz="1400">
                <a:solidFill>
                  <a:schemeClr val="accent6"/>
                </a:solidFill>
              </a:rPr>
              <a:t>not put into relation with each other</a:t>
            </a:r>
            <a:endParaRPr sz="1400"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Strava is attempting to consider gender, 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very young stage</a:t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 rot="10800000">
            <a:off x="3963600" y="3730050"/>
            <a:ext cx="1216800" cy="208200"/>
          </a:xfrm>
          <a:prstGeom prst="triangle">
            <a:avLst>
              <a:gd fmla="val 50000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081800" y="4066000"/>
            <a:ext cx="6980400" cy="87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AB40"/>
                </a:solidFill>
                <a:latin typeface="Roboto"/>
                <a:ea typeface="Roboto"/>
                <a:cs typeface="Roboto"/>
                <a:sym typeface="Roboto"/>
              </a:rPr>
              <a:t>There is a need to jointly consider the participants’ demographic characteristics as well as how their volunteering patterns differ over time and space</a:t>
            </a:r>
            <a:endParaRPr b="1" sz="1800">
              <a:solidFill>
                <a:srgbClr val="FFAB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explore the number of contributed countries to OSM between gender and age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quantify the diversity of OSM contributions between gender and age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-188050" y="-94025"/>
            <a:ext cx="9468900" cy="53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219" r="209" t="0"/>
          <a:stretch/>
        </p:blipFill>
        <p:spPr>
          <a:xfrm>
            <a:off x="854450" y="1189500"/>
            <a:ext cx="7435100" cy="336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040475" y="3990575"/>
            <a:ext cx="336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ID, Gender, Age, Nationality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218 respondents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30 women (14%)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188 men (86%)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Non-binary was included in the survey but excluded due to not meeting the requirement bar</a:t>
            </a:r>
            <a:endParaRPr sz="11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656" y="1642169"/>
            <a:ext cx="388900" cy="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006" y="1642169"/>
            <a:ext cx="388900" cy="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781" y="1642169"/>
            <a:ext cx="388900" cy="3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